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embeddedFontLst>
    <p:embeddedFont>
      <p:font typeface="Source Code Pro"/>
      <p:regular r:id="rId46"/>
      <p:bold r:id="rId47"/>
      <p:italic r:id="rId48"/>
      <p:boldItalic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FhS4CHFPxTIHDDJEd0Nos5jcB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581DD4-99CE-4CE9-8494-54E09206A82F}">
  <a:tblStyle styleId="{08581DD4-99CE-4CE9-8494-54E09206A82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0F632EB2-37D0-4910-B957-7B17601793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273" orient="horz"/>
        <p:guide pos="23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ourceCodePr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CodePro-italic.fntdata"/><Relationship Id="rId47" Type="http://schemas.openxmlformats.org/officeDocument/2006/relationships/font" Target="fonts/SourceCodePro-bold.fntdata"/><Relationship Id="rId49" Type="http://schemas.openxmlformats.org/officeDocument/2006/relationships/font" Target="fonts/SourceCodePr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naver.com/2feelus/222002032270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complete-architectural-details-of-all-efficientnet-models-5fd5b736142" TargetMode="External"/><Relationship Id="rId3" Type="http://schemas.openxmlformats.org/officeDocument/2006/relationships/hyperlink" Target="https://arxiv.org/pdf/1905.11946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aussian37.github.io/dl-concept-batchnorm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aussian37.github.io/dl-concept-batchnorm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kidocs.net/24987" TargetMode="External"/><Relationship Id="rId3" Type="http://schemas.openxmlformats.org/officeDocument/2006/relationships/hyperlink" Target="https://deepinsight.tistory.com/113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cb77f79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24cb77f79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KRSJ 팀의 유방암의 임파선 전이 예측 프로젝트 발표를 맡은 권진욱입니다.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발표를 시작하겠습니다.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124cb77f79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b51e22f974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177" name="Google Shape;177;g1b51e22f974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51e22f974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190" name="Google Shape;190;g1b51e22f974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51e22f974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03" name="Google Shape;203;g1b51e22f974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51e22f974_2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19" name="Google Shape;219;g1b51e22f974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51e22f974_2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34" name="Google Shape;234;g1b51e22f974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51e22f974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50" name="Google Shape;250;g1b51e22f974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51e22f974_2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64" name="Google Shape;264;g1b51e22f974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51e22f974_2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78" name="Google Shape;278;g1b51e22f974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51e22f974_2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293" name="Google Shape;293;g1b51e22f974_2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51e22f974_2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08" name="Google Shape;308;g1b51e22f974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목차를 말씀드리겠습니다.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목차는 다음과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개요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팀 구성 및 역할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수행 절차 및 방법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수행 결과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자체 평가 의견으로 구성되어 있습니다.</a:t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51e22f974_2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25" name="Google Shape;325;g1b51e22f974_2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51e22f974_2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40" name="Google Shape;340;g1b51e22f974_2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54104562f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58" name="Google Shape;358;g1b54104562f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54104562f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74" name="Google Shape;374;g1b54104562f_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54104562f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387" name="Google Shape;387;g1b54104562f_3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4104562f_3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400" name="Google Shape;400;g1b54104562f_3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b54104562f_3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1b54104562f_3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b102597227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https://blog.naver.com/2feelus/222002032270</a:t>
            </a:r>
            <a:r>
              <a:rPr lang="ko-KR"/>
              <a:t> (embedding 설명 레퍼런스)</a:t>
            </a:r>
            <a:endParaRPr/>
          </a:p>
        </p:txBody>
      </p:sp>
      <p:sp>
        <p:nvSpPr>
          <p:cNvPr id="453" name="Google Shape;453;g1b102597227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5410456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6" name="Google Shape;466;g1b5410456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eb97fdc8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프로젝트 주제는 유방암 병리 슬라이드 영상과 임상 항목을 통한 유방암의 임파선 전이 여부 이진 분류 예측입니다.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프로젝트는 정형 데이터와 이미지 데이터에서 특징을 추출해 합치고 딥러닝 모델을 통해 이진분류를 진행합니다.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파이썬을 기반으로 파이토치, 싸이킷런, cv2 등의 라이브러리를 사용했습니다.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1aeb97fdc8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b102597227_3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https://towardsdatascience.com/complete-architectural-details-of-all-efficientnet-models-5fd5b736142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https://arxiv.org/pdf/1905.11946.pdf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https://datamonje.medium.com/image-classification-with-efficientnet-better-performance-with-computational-efficiency-f480fdb00ac6</a:t>
            </a:r>
            <a:endParaRPr/>
          </a:p>
        </p:txBody>
      </p:sp>
      <p:sp>
        <p:nvSpPr>
          <p:cNvPr id="487" name="Google Shape;487;g1b102597227_3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b102597227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b102597227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b54104562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https://gaussian37.github.io/dl-concept-batchnorm/</a:t>
            </a:r>
            <a:r>
              <a:rPr lang="ko-KR"/>
              <a:t> (batch normalization 레퍼런스)</a:t>
            </a:r>
            <a:endParaRPr/>
          </a:p>
        </p:txBody>
      </p:sp>
      <p:sp>
        <p:nvSpPr>
          <p:cNvPr id="512" name="Google Shape;512;g1b54104562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b102597227_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https://gaussian37.github.io/dl-concept-batchnorm/</a:t>
            </a:r>
            <a:r>
              <a:rPr lang="ko-KR"/>
              <a:t> (batch normalization 레퍼런스)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1b102597227_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b54104562f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https://wikidocs.net/24987</a:t>
            </a:r>
            <a:r>
              <a:rPr lang="ko-KR"/>
              <a:t> (activation function 레퍼런스)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https://deepinsight.tistory.com/113</a:t>
            </a:r>
            <a:r>
              <a:rPr lang="ko-KR"/>
              <a:t> (activation function 레퍼런스)</a:t>
            </a:r>
            <a:endParaRPr/>
          </a:p>
        </p:txBody>
      </p:sp>
      <p:sp>
        <p:nvSpPr>
          <p:cNvPr id="539" name="Google Shape;539;g1b54104562f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102597227_3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b102597227_3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b102597227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1b102597227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102597227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1b102597227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b102597227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다같이 작성하는것이 좋을것으로 보임</a:t>
            </a:r>
            <a:endParaRPr/>
          </a:p>
        </p:txBody>
      </p:sp>
      <p:sp>
        <p:nvSpPr>
          <p:cNvPr id="601" name="Google Shape;601;g1b102597227_3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b54104562f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다같이 작성하는것이 좋을것으로 보임</a:t>
            </a:r>
            <a:endParaRPr/>
          </a:p>
        </p:txBody>
      </p:sp>
      <p:sp>
        <p:nvSpPr>
          <p:cNvPr id="610" name="Google Shape;610;g1b54104562f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수정 및 내용 추가 필요</a:t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수정 및 내용 추가 필요</a:t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원본슬라이드, 삭제필요</a:t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51e22f974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원본슬라이드, 삭제필요</a:t>
            </a:r>
            <a:endParaRPr/>
          </a:p>
        </p:txBody>
      </p:sp>
      <p:sp>
        <p:nvSpPr>
          <p:cNvPr id="135" name="Google Shape;135;g1b51e22f974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ef910c78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151" name="Google Shape;151;g1aef910c78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51e22f974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 소개 , 수정필요</a:t>
            </a:r>
            <a:endParaRPr/>
          </a:p>
        </p:txBody>
      </p:sp>
      <p:sp>
        <p:nvSpPr>
          <p:cNvPr id="164" name="Google Shape;164;g1b51e22f974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4cb77f799_0_183"/>
          <p:cNvSpPr/>
          <p:nvPr/>
        </p:nvSpPr>
        <p:spPr>
          <a:xfrm rot="10800000">
            <a:off x="5634700" y="3911300"/>
            <a:ext cx="9225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124cb77f799_0_183"/>
          <p:cNvSpPr/>
          <p:nvPr/>
        </p:nvSpPr>
        <p:spPr>
          <a:xfrm>
            <a:off x="-33" y="0"/>
            <a:ext cx="12192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124cb77f799_0_183"/>
          <p:cNvSpPr txBox="1"/>
          <p:nvPr>
            <p:ph type="ctrTitle"/>
          </p:nvPr>
        </p:nvSpPr>
        <p:spPr>
          <a:xfrm>
            <a:off x="548233" y="859067"/>
            <a:ext cx="110433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124cb77f799_0_183"/>
          <p:cNvSpPr txBox="1"/>
          <p:nvPr>
            <p:ph idx="1" type="subTitle"/>
          </p:nvPr>
        </p:nvSpPr>
        <p:spPr>
          <a:xfrm>
            <a:off x="548233" y="4531000"/>
            <a:ext cx="11043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g124cb77f799_0_1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cb77f799_0_2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g124cb77f799_0_2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124cb77f799_0_225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g124cb77f799_0_22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124cb77f799_0_22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g124cb77f799_0_2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cb77f799_0_2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g124cb77f799_0_193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g124cb77f799_0_19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124cb77f799_0_193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124cb77f799_0_1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4cb77f799_0_232"/>
          <p:cNvSpPr/>
          <p:nvPr/>
        </p:nvSpPr>
        <p:spPr>
          <a:xfrm rot="-5400000">
            <a:off x="11796688" y="6462600"/>
            <a:ext cx="335100" cy="455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4cb77f799_0_189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24cb77f799_0_189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124cb77f799_0_1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124cb77f799_0_198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Google Shape;32;g124cb77f799_0_19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" name="Google Shape;33;g124cb77f799_0_198"/>
          <p:cNvSpPr txBox="1"/>
          <p:nvPr>
            <p:ph idx="1" type="body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124cb77f799_0_198"/>
          <p:cNvSpPr txBox="1"/>
          <p:nvPr>
            <p:ph idx="2" type="body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124cb77f799_0_1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4cb77f799_0_20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g124cb77f799_0_2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124cb77f799_0_207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g124cb77f799_0_207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2" name="Google Shape;42;g124cb77f799_0_207"/>
          <p:cNvSpPr txBox="1"/>
          <p:nvPr>
            <p:ph idx="1" type="body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g124cb77f799_0_2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cb77f799_0_212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g124cb77f799_0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cb77f799_0_215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g124cb77f799_0_215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0" name="Google Shape;50;g124cb77f799_0_215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24cb77f799_0_215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124cb77f799_0_215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124cb77f799_0_2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cb77f799_0_17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124cb77f799_0_17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b="0" i="0" sz="2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g124cb77f799_0_1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Relationship Id="rId7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cb77f799_0_1"/>
          <p:cNvSpPr txBox="1"/>
          <p:nvPr/>
        </p:nvSpPr>
        <p:spPr>
          <a:xfrm>
            <a:off x="6555668" y="4149070"/>
            <a:ext cx="515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14기</a:t>
            </a: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KRSJ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권진욱 류제욱 송일수 전대광</a:t>
            </a:r>
            <a:endParaRPr b="1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124cb77f799_0_1"/>
          <p:cNvSpPr/>
          <p:nvPr/>
        </p:nvSpPr>
        <p:spPr>
          <a:xfrm>
            <a:off x="1" y="1579670"/>
            <a:ext cx="12192000" cy="2190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24cb77f799_0_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24cb77f799_0_1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24cb77f799_0_1"/>
          <p:cNvSpPr txBox="1"/>
          <p:nvPr/>
        </p:nvSpPr>
        <p:spPr>
          <a:xfrm>
            <a:off x="5159896" y="2367345"/>
            <a:ext cx="676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-KR" sz="4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유방암의 임파선 전이 예측</a:t>
            </a:r>
            <a:endParaRPr b="1" i="0" sz="4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g124cb77f799_0_1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5" name="Google Shape;75;g124cb77f79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76" name="Google Shape;76;g124cb77f799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5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51e22f974_2_1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b51e22f974_2_15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설명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b51e22f974_2_15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b51e22f974_2_1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b51e22f974_2_15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b51e22f974_2_15"/>
          <p:cNvSpPr txBox="1"/>
          <p:nvPr/>
        </p:nvSpPr>
        <p:spPr>
          <a:xfrm>
            <a:off x="942253" y="1731200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** 범주형 데이터 : 진단명, 암의 위치, 암의개수, NG, HG, HG_score_1, HG_score_2, HG_score_3, DCIS_or_LCIS_여부,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DCIS_or_LCIS_type, T_category, ER, PR, HER2, HER2_IHC, HER2_SISH, BRCA_mutation, N_category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b51e22f974_2_15"/>
          <p:cNvSpPr txBox="1"/>
          <p:nvPr/>
        </p:nvSpPr>
        <p:spPr>
          <a:xfrm>
            <a:off x="942253" y="2495325"/>
            <a:ext cx="104661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DCIS_or_LCIS_여부 : 제자리 암종의 유무. 암의 확장 유무. no DCIS/LCIS | DCIS/LCIS present EIC | DCIS/LCIS presern EIC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			3개 범주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DCIS_or_LCIS_type : 제자리 암종내 괴사 유무. non-comedo/comedo 2개 범주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T_category : 종양 침범도. Tls:상피내암종/T1:고유층, 점막근층, 또는 점막하층 침범/T2:고유근층 침범/T3:내장 복막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			등 인접 구조 침범 없이 결합조직 침범/T4:종양이 복막 또는 인접 구조를 침범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ER(Estrogen receptor) : 에스트로겐 수용체의 발현 여부. Allred_score 에 의해 결정. 호르몬 수용체가 유방암의 성장을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돕기 때문에 수용체 판별이 필요함.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PR(Progesteron receptor) : 프로게스테론 수용체의 발현 여부. Allred_score 에 의해 결정.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 : HER2 사람상피세포성장인자수용체로, 정상 유방세포에서도 발견되는 단백질이지만 원암유전자로서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유전자가 증폭되거나 HER2 단백질이 과발현 되면 암세포 증식이 촉진된다.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g1b51e22f974_2_15"/>
          <p:cNvCxnSpPr>
            <a:stCxn id="187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g1b51e22f974_2_15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51e22f974_2_2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b51e22f974_2_28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설명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b51e22f974_2_28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1b51e22f974_2_2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b51e22f974_2_2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b51e22f974_2_28"/>
          <p:cNvSpPr txBox="1"/>
          <p:nvPr/>
        </p:nvSpPr>
        <p:spPr>
          <a:xfrm>
            <a:off x="942253" y="1731200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**</a:t>
            </a: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범주형 데이터 : 진단명, 암의 위치, 암의개수, NG, HG, HG_score_1, HG_score_2, HG_score_3, DCIS_or_LCIS_여부,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DCIS_or_LCIS_type, T_category, ER, PR, HER2, HER2_IHC, HER2_SISH, BRCA_mutation, N_category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b51e22f974_2_28"/>
          <p:cNvSpPr txBox="1"/>
          <p:nvPr/>
        </p:nvSpPr>
        <p:spPr>
          <a:xfrm>
            <a:off x="942253" y="2495325"/>
            <a:ext cx="10466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HER2_IHC : HER2 단백질 양성 판별을 위한 검사. Negative/Equivocal/Positive 3개 카테고리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HER2_SISH : 로슈의 허셉틴 치료를 요하는 환자군을 선별하는 유전자 검사. 양성일 경우 허셉틴 치료를 진행.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			2개 카테고리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BRCA_mutation : 유방암 유전자 변이 여부. BRCA1/BRCA2 모두 손상된 DNA를 복구하는데 도움을 주는 단백질 생산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유전자. 이 유전자에서 돌연변이가 발생하여 유전 확률이 50% 이며 유방암 위험도가 높아진다.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No BRCA1,BRCA2/BRCA1 mutation/BRCA2 mutation/검사 안한 경우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N_category : 임파선(림프절) 전이 여부. 0: 미발생 / 1: 발생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g1b51e22f974_2_28"/>
          <p:cNvCxnSpPr>
            <a:stCxn id="200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" name="Google Shape;200;g1b51e22f974_2_28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51e22f974_2_60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b51e22f974_2_60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정보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b51e22f974_2_60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b51e22f974_2_60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g1b51e22f974_2_60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g1b51e22f974_2_6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b51e22f974_2_60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b51e22f974_2_60"/>
          <p:cNvSpPr txBox="1"/>
          <p:nvPr/>
        </p:nvSpPr>
        <p:spPr>
          <a:xfrm>
            <a:off x="1217450" y="6230025"/>
            <a:ext cx="24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&lt;학습 데이터 정보&gt;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1b51e22f974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25" y="1745675"/>
            <a:ext cx="2463150" cy="44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b51e22f974_2_60"/>
          <p:cNvPicPr preferRelativeResize="0"/>
          <p:nvPr/>
        </p:nvPicPr>
        <p:blipFill rotWithShape="1">
          <a:blip r:embed="rId4">
            <a:alphaModFix/>
          </a:blip>
          <a:srcRect b="0" l="0" r="0" t="1768"/>
          <a:stretch/>
        </p:blipFill>
        <p:spPr>
          <a:xfrm>
            <a:off x="3762300" y="1745675"/>
            <a:ext cx="2484125" cy="4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b51e22f974_2_60"/>
          <p:cNvSpPr txBox="1"/>
          <p:nvPr/>
        </p:nvSpPr>
        <p:spPr>
          <a:xfrm>
            <a:off x="3680750" y="6230025"/>
            <a:ext cx="24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&lt;테스트 데이터 정보&gt;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b51e22f974_2_60"/>
          <p:cNvSpPr txBox="1"/>
          <p:nvPr/>
        </p:nvSpPr>
        <p:spPr>
          <a:xfrm>
            <a:off x="6532550" y="3409700"/>
            <a:ext cx="5153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컬럼 및 인덱스 범위 확인.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컬럼별 결측치 갯수 확인.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컬럼별 데이터 타입 확인.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51e22f974_2_9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b51e22f974_2_97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중복데이터 제거 및 학습에 사용하지 않을 컬럼 삭제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b51e22f974_2_97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b51e22f974_2_97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g1b51e22f974_2_97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g1b51e22f974_2_9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b51e22f974_2_97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b51e22f974_2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50" y="1752275"/>
            <a:ext cx="9816974" cy="15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b51e22f974_2_97"/>
          <p:cNvSpPr txBox="1"/>
          <p:nvPr/>
        </p:nvSpPr>
        <p:spPr>
          <a:xfrm>
            <a:off x="1094653" y="3407600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DCIS_or_LCIS_type : 결측치 대체에 참고할 컬럼이 없다고 판단하여 삭제 결정.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b51e22f974_2_97"/>
          <p:cNvSpPr txBox="1"/>
          <p:nvPr/>
        </p:nvSpPr>
        <p:spPr>
          <a:xfrm>
            <a:off x="1114153" y="5165975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HER2_SISH/HER2_SISH_ratio : 결측치가 매우 많고, HER2 단백질 양성 판별 검사에서 우선적으로 진행되는 HER2_IHC 컬럼의 결측치가 적기 때문에 해당 두 컬럼 삭제 결정.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b51e22f974_2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663" y="4022738"/>
            <a:ext cx="8562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51e22f974_2_11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b51e22f974_2_117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b51e22f974_2_117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b51e22f974_2_117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g1b51e22f974_2_117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g1b51e22f974_2_11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b51e22f974_2_117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b51e22f974_2_117"/>
          <p:cNvSpPr txBox="1"/>
          <p:nvPr/>
        </p:nvSpPr>
        <p:spPr>
          <a:xfrm>
            <a:off x="1094653" y="2721800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BRCA_mutation : 검사 시행 안한 경우가 빈칸으로 설정되어있어 3이라는 새로운 범주를 부여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b51e22f974_2_117"/>
          <p:cNvSpPr txBox="1"/>
          <p:nvPr/>
        </p:nvSpPr>
        <p:spPr>
          <a:xfrm>
            <a:off x="1114153" y="5242175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T_category : 종양의 침범 정도를 5개 범주로 구분하면서, 결측치가 적으므로 최빈도 값으로 결측치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b51e22f974_2_117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1203675" y="1778100"/>
            <a:ext cx="7094950" cy="8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b51e22f974_2_117"/>
          <p:cNvPicPr preferRelativeResize="0"/>
          <p:nvPr/>
        </p:nvPicPr>
        <p:blipFill rotWithShape="1">
          <a:blip r:embed="rId4">
            <a:alphaModFix/>
          </a:blip>
          <a:srcRect b="0" l="0" r="3809" t="0"/>
          <a:stretch/>
        </p:blipFill>
        <p:spPr>
          <a:xfrm>
            <a:off x="1177325" y="3356725"/>
            <a:ext cx="7134225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b51e22f974_2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313" y="4148913"/>
            <a:ext cx="71342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51e22f974_2_13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b51e22f974_2_133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b51e22f974_2_133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b51e22f974_2_133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g1b51e22f974_2_133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g1b51e22f974_2_13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1b51e22f974_2_133"/>
          <p:cNvPicPr preferRelativeResize="0"/>
          <p:nvPr/>
        </p:nvPicPr>
        <p:blipFill rotWithShape="1">
          <a:blip r:embed="rId3">
            <a:alphaModFix/>
          </a:blip>
          <a:srcRect b="0" l="0" r="50206" t="0"/>
          <a:stretch/>
        </p:blipFill>
        <p:spPr>
          <a:xfrm>
            <a:off x="1177325" y="1766113"/>
            <a:ext cx="58622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b51e22f974_2_133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b51e22f974_2_133"/>
          <p:cNvSpPr txBox="1"/>
          <p:nvPr/>
        </p:nvSpPr>
        <p:spPr>
          <a:xfrm>
            <a:off x="7026600" y="3849513"/>
            <a:ext cx="5153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관련 컬럼 모두가 결측치일 경우, 4(not grade)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HG 제외한 모든 컬럼이 결측치일 경우,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HG가 2.0이면, 나머지 컬럼 2로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HG가 3.0이면, 나머지 컬럼 3으로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나머지 경우 1로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위 조건을 제외한 경우는 EDA 마지막 부분에서 삭제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b51e22f974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800" y="1766123"/>
            <a:ext cx="4654272" cy="1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51e22f974_2_14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b51e22f974_2_149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b51e22f974_2_149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b51e22f974_2_149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g1b51e22f974_2_149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g1b51e22f974_2_14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b51e22f974_2_149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1b51e22f974_2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13" y="3044525"/>
            <a:ext cx="8543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b51e22f974_2_149"/>
          <p:cNvPicPr preferRelativeResize="0"/>
          <p:nvPr/>
        </p:nvPicPr>
        <p:blipFill rotWithShape="1">
          <a:blip r:embed="rId4">
            <a:alphaModFix/>
          </a:blip>
          <a:srcRect b="7475" l="0" r="0" t="0"/>
          <a:stretch/>
        </p:blipFill>
        <p:spPr>
          <a:xfrm>
            <a:off x="1177325" y="1781875"/>
            <a:ext cx="7116751" cy="1168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b51e22f974_2_149"/>
          <p:cNvSpPr txBox="1"/>
          <p:nvPr/>
        </p:nvSpPr>
        <p:spPr>
          <a:xfrm>
            <a:off x="1094653" y="4612950"/>
            <a:ext cx="10466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NG : 결측값이 적고, 핵 모양에 대한 분화도를 나타내기 떄문에 조직분화도를 나타내는 HG를 참조하여 결측치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HG가 1이거나 4인 경우, 1로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HG가 2인 경우, 2로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HG가 3인 경우, 3으로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51e22f974_2_18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b51e22f974_2_185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1b51e22f974_2_185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b51e22f974_2_185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g1b51e22f974_2_185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g1b51e22f974_2_18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b51e22f974_2_185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b51e22f974_2_185"/>
          <p:cNvSpPr txBox="1"/>
          <p:nvPr/>
        </p:nvSpPr>
        <p:spPr>
          <a:xfrm>
            <a:off x="1094653" y="4612950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둘 중 하나라도 결측값이 있다면 해당 인덱스는 삭제 하는 것으로 결정.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1b51e22f974_2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25" y="1786900"/>
            <a:ext cx="60007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b51e22f974_2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325" y="3429000"/>
            <a:ext cx="6362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b51e22f974_2_185"/>
          <p:cNvSpPr txBox="1"/>
          <p:nvPr/>
        </p:nvSpPr>
        <p:spPr>
          <a:xfrm>
            <a:off x="1094653" y="2859225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에스트로겐 수용체, 프로게스테론 수용체 발현 여부 판별 컬럼 결측치 수가 적음.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51e22f974_2_20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b51e22f974_2_202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b51e22f974_2_202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b51e22f974_2_202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g1b51e22f974_2_202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g1b51e22f974_2_20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b51e22f974_2_202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b51e22f974_2_202"/>
          <p:cNvSpPr txBox="1"/>
          <p:nvPr/>
        </p:nvSpPr>
        <p:spPr>
          <a:xfrm>
            <a:off x="1094653" y="5816725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각 ER/PR이 0이면서 Allred_score가 결측치이면 0으로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각 ER/PR이 1이면서 Allred_score가 결측치이면 각 ER/PR의 평균값으로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b51e22f974_2_202"/>
          <p:cNvSpPr txBox="1"/>
          <p:nvPr/>
        </p:nvSpPr>
        <p:spPr>
          <a:xfrm>
            <a:off x="1094653" y="2937400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각 Allred_score 점수를 바탕으로 ER과 PR이 결정되는데 ER과 PR의 결측값이 매우 적었으므로, ER과 PR을 기준으로 해당 컬럼 결측치를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1b51e22f974_2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00" y="3712974"/>
            <a:ext cx="6607999" cy="20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b51e22f974_2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325" y="1795675"/>
            <a:ext cx="6330963" cy="10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51e22f974_2_21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b51e22f974_2_218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b51e22f974_2_218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b51e22f974_2_218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g1b51e22f974_2_218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g1b51e22f974_2_21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b51e22f974_2_21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b51e22f974_2_218"/>
          <p:cNvSpPr txBox="1"/>
          <p:nvPr/>
        </p:nvSpPr>
        <p:spPr>
          <a:xfrm>
            <a:off x="1094653" y="3584125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KI-67_LI_percent : 결측치가 적고 세포증식을 수치화한 자료이므로, 평균값으로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b51e22f974_2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25" y="1794800"/>
            <a:ext cx="66865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b51e22f974_2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313" y="2984163"/>
            <a:ext cx="70770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b51e22f974_2_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325" y="3984595"/>
            <a:ext cx="55054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b51e22f974_2_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325" y="5056033"/>
            <a:ext cx="582930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b51e22f974_2_218"/>
          <p:cNvSpPr txBox="1"/>
          <p:nvPr/>
        </p:nvSpPr>
        <p:spPr>
          <a:xfrm>
            <a:off x="1094653" y="5672050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암의 장경 : 결측치가 적고 암의 크기를 나타내는 값이므로, 평균값으로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31775" y="1107300"/>
            <a:ext cx="3961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6296549" y="14859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0" y="1107200"/>
            <a:ext cx="5231700" cy="57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3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51e22f974_2_23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b51e22f974_2_238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1b51e22f974_2_238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b51e22f974_2_238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g1b51e22f974_2_238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g1b51e22f974_2_23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b51e22f974_2_23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b51e22f974_2_238"/>
          <p:cNvSpPr txBox="1"/>
          <p:nvPr/>
        </p:nvSpPr>
        <p:spPr>
          <a:xfrm>
            <a:off x="1114153" y="5069375"/>
            <a:ext cx="10466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HER2_IHC가 결측치일 경우, HER2_IHC 값은 HER2값을 따른다.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HER2_IHC가 2보다 작고 HER2가 1이면, HER2_IHC는 2로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HER2_IHC가 1보다 크고 HER2가 0이면, HER2_IHC는 1로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HER2가 결측치일 경우 HER2_IHC가 2보다 크거나 같으면 HER2는 1, HER2_IHC가 2보다 작으면 HER2는 0으로 대체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g1b51e22f974_2_238"/>
          <p:cNvPicPr preferRelativeResize="0"/>
          <p:nvPr/>
        </p:nvPicPr>
        <p:blipFill rotWithShape="1">
          <a:blip r:embed="rId3">
            <a:alphaModFix/>
          </a:blip>
          <a:srcRect b="13209" l="0" r="0" t="0"/>
          <a:stretch/>
        </p:blipFill>
        <p:spPr>
          <a:xfrm>
            <a:off x="1164400" y="1828475"/>
            <a:ext cx="8766813" cy="80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b51e22f974_2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99" y="2667100"/>
            <a:ext cx="6189825" cy="23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b51e22f974_2_238"/>
          <p:cNvSpPr txBox="1"/>
          <p:nvPr/>
        </p:nvSpPr>
        <p:spPr>
          <a:xfrm>
            <a:off x="7345250" y="2911688"/>
            <a:ext cx="5153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HER2는 HER2_IHC와 HER2_SISH를 모두 고려한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결과이지만, HER2_SISH를 결정하는 ratio와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HER2_ratio 모두 결측값이 75~85%이기 때문에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HER2와 HER2_IHC는 두 컬럼간에 상호의존성을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갖는 것으로 판단하고 결측치 대체 시행.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51e22f974_2_257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b51e22f974_2_257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결측치 대체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b51e22f974_2_257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b51e22f974_2_257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g1b51e22f974_2_257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g1b51e22f974_2_25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1b51e22f974_2_257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b51e22f974_2_257"/>
          <p:cNvSpPr txBox="1"/>
          <p:nvPr/>
        </p:nvSpPr>
        <p:spPr>
          <a:xfrm>
            <a:off x="1114151" y="2656350"/>
            <a:ext cx="50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이외 결측치인 인덱스 행들에 대하여 삭제 진행.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데이터프레임 인덱스 리셋.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g1b51e22f974_2_257"/>
          <p:cNvPicPr preferRelativeResize="0"/>
          <p:nvPr/>
        </p:nvPicPr>
        <p:blipFill rotWithShape="1">
          <a:blip r:embed="rId3">
            <a:alphaModFix/>
          </a:blip>
          <a:srcRect b="0" l="0" r="24857" t="0"/>
          <a:stretch/>
        </p:blipFill>
        <p:spPr>
          <a:xfrm>
            <a:off x="1177325" y="1828475"/>
            <a:ext cx="3737601" cy="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b51e22f974_2_257"/>
          <p:cNvPicPr preferRelativeResize="0"/>
          <p:nvPr/>
        </p:nvPicPr>
        <p:blipFill rotWithShape="1">
          <a:blip r:embed="rId4">
            <a:alphaModFix/>
          </a:blip>
          <a:srcRect b="0" l="0" r="10410" t="0"/>
          <a:stretch/>
        </p:blipFill>
        <p:spPr>
          <a:xfrm>
            <a:off x="1177325" y="4176275"/>
            <a:ext cx="37376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b51e22f974_2_257"/>
          <p:cNvSpPr txBox="1"/>
          <p:nvPr/>
        </p:nvSpPr>
        <p:spPr>
          <a:xfrm>
            <a:off x="1145726" y="4971175"/>
            <a:ext cx="5037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전처리 과정 재사용을 위한 전체 함수화 진행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전처리 후 훈련데이터 인덱스 : 1000 → 996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 전처리 후 테스트데이터 인덱스 : 250 → 250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1b51e22f974_2_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325" y="3406825"/>
            <a:ext cx="37376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b51e22f974_2_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9375" y="1163586"/>
            <a:ext cx="2207825" cy="5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b51e22f974_2_257"/>
          <p:cNvPicPr preferRelativeResize="0"/>
          <p:nvPr/>
        </p:nvPicPr>
        <p:blipFill rotWithShape="1">
          <a:blip r:embed="rId7">
            <a:alphaModFix/>
          </a:blip>
          <a:srcRect b="596" l="0" r="0" t="0"/>
          <a:stretch/>
        </p:blipFill>
        <p:spPr>
          <a:xfrm>
            <a:off x="8819150" y="1154500"/>
            <a:ext cx="2207825" cy="5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54104562f_3_6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b54104562f_3_6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데이터 전처리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b54104562f_3_6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b54104562f_3_6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g1b54104562f_3_6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g1b54104562f_3_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b54104562f_3_6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b54104562f_3_6"/>
          <p:cNvPicPr preferRelativeResize="0"/>
          <p:nvPr/>
        </p:nvPicPr>
        <p:blipFill rotWithShape="1">
          <a:blip r:embed="rId3">
            <a:alphaModFix/>
          </a:blip>
          <a:srcRect b="0" l="0" r="5882" t="0"/>
          <a:stretch/>
        </p:blipFill>
        <p:spPr>
          <a:xfrm>
            <a:off x="1177325" y="1828475"/>
            <a:ext cx="4677525" cy="166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b54104562f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325" y="3476300"/>
            <a:ext cx="4677525" cy="16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b54104562f_3_6"/>
          <p:cNvSpPr txBox="1"/>
          <p:nvPr/>
        </p:nvSpPr>
        <p:spPr>
          <a:xfrm>
            <a:off x="1114151" y="5264475"/>
            <a:ext cx="50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학습 및 테스트 이미지 width 최댓값 : 8299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학습 및 테스트 이미지 height 최댓값 : 3991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1b54104562f_3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600" y="1828475"/>
            <a:ext cx="5077037" cy="33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b54104562f_3_6"/>
          <p:cNvSpPr txBox="1"/>
          <p:nvPr/>
        </p:nvSpPr>
        <p:spPr>
          <a:xfrm>
            <a:off x="6255401" y="5264475"/>
            <a:ext cx="50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width, height 최댓값에 맞춰 패딩 생성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54104562f_3_28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1b54104562f_3_28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데이터 전처리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1b54104562f_3_28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b54104562f_3_28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g1b54104562f_3_28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g1b54104562f_3_2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b54104562f_3_2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b54104562f_3_28"/>
          <p:cNvSpPr txBox="1"/>
          <p:nvPr/>
        </p:nvSpPr>
        <p:spPr>
          <a:xfrm>
            <a:off x="1114150" y="5451125"/>
            <a:ext cx="668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원본이미지 패딩 전처리 예시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b54104562f_3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25" y="1828475"/>
            <a:ext cx="6688500" cy="355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54104562f_3_44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b54104562f_3_44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데이터 전처리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b54104562f_3_44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b54104562f_3_44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g1b54104562f_3_44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g1b54104562f_3_4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b54104562f_3_44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b54104562f_3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00" y="1828475"/>
            <a:ext cx="7084399" cy="4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b54104562f_3_44"/>
          <p:cNvSpPr txBox="1"/>
          <p:nvPr/>
        </p:nvSpPr>
        <p:spPr>
          <a:xfrm>
            <a:off x="8348300" y="2700288"/>
            <a:ext cx="5153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이미지 데이터 전처리 재사용을 위한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함수화 진행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학습 이미지 수 1000개, 테스트 이미지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수 250개로 수가 많기 때문에 학습에는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사전에 전처리작업을 실시하고 저장한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이미지를 사용하여 진행 하였음.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54104562f_3_59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b54104562f_3_59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커스텀 데이터셋 - 이미지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b54104562f_3_59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탐색적 분석 및 전처리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1b54104562f_3_59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g1b54104562f_3_59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g1b54104562f_3_5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b54104562f_3_59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b54104562f_3_59"/>
          <p:cNvSpPr txBox="1"/>
          <p:nvPr/>
        </p:nvSpPr>
        <p:spPr>
          <a:xfrm>
            <a:off x="5945650" y="2068013"/>
            <a:ext cx="515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이미지를 불러올 때, BGR 채널을 RGB로 컨버트 시킨다.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1b54104562f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88" y="1828475"/>
            <a:ext cx="46577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b54104562f_3_59"/>
          <p:cNvPicPr preferRelativeResize="0"/>
          <p:nvPr/>
        </p:nvPicPr>
        <p:blipFill rotWithShape="1">
          <a:blip r:embed="rId4">
            <a:alphaModFix/>
          </a:blip>
          <a:srcRect b="8381" l="2436" r="8317" t="4129"/>
          <a:stretch/>
        </p:blipFill>
        <p:spPr>
          <a:xfrm>
            <a:off x="1164400" y="2814400"/>
            <a:ext cx="10217676" cy="24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b54104562f_3_59"/>
          <p:cNvSpPr txBox="1"/>
          <p:nvPr/>
        </p:nvSpPr>
        <p:spPr>
          <a:xfrm>
            <a:off x="1094653" y="5367250"/>
            <a:ext cx="1046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커스텀 데이터셋 클래스 내부 파라미터인 transform에서 이미지 증강 실시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수직/수평 전환, 90도 회전, 이미지 512 리사이즈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efficientnet 사전학습에 사용된 이미지넷의 transform normalize 적용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9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개요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9"/>
          <p:cNvSpPr txBox="1"/>
          <p:nvPr/>
        </p:nvSpPr>
        <p:spPr>
          <a:xfrm>
            <a:off x="1164400" y="313350"/>
            <a:ext cx="442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9"/>
          <p:cNvSpPr txBox="1"/>
          <p:nvPr/>
        </p:nvSpPr>
        <p:spPr>
          <a:xfrm>
            <a:off x="1482125" y="1411075"/>
            <a:ext cx="35493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데이터 불러오기(이미지/정형 데이터)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9"/>
          <p:cNvSpPr txBox="1"/>
          <p:nvPr/>
        </p:nvSpPr>
        <p:spPr>
          <a:xfrm>
            <a:off x="2562725" y="2051850"/>
            <a:ext cx="13881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9"/>
          <p:cNvSpPr txBox="1"/>
          <p:nvPr/>
        </p:nvSpPr>
        <p:spPr>
          <a:xfrm>
            <a:off x="436175" y="2692625"/>
            <a:ext cx="56412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class CustomDataset 사용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데이터를 tensor로 변환</a:t>
            </a:r>
            <a:r>
              <a:rPr lang="ko-KR">
                <a:latin typeface="Calibri"/>
                <a:ea typeface="Calibri"/>
                <a:cs typeface="Calibri"/>
                <a:sym typeface="Calibri"/>
              </a:rPr>
              <a:t> 후 이미지 데이터와 함께 반환)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9"/>
          <p:cNvSpPr txBox="1"/>
          <p:nvPr/>
        </p:nvSpPr>
        <p:spPr>
          <a:xfrm>
            <a:off x="1112075" y="3838088"/>
            <a:ext cx="42894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위의 데이터와 DataLoader method를 통해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train_loader, val_loader</a:t>
            </a:r>
            <a:r>
              <a:rPr lang="ko-KR">
                <a:latin typeface="Calibri"/>
                <a:ea typeface="Calibri"/>
                <a:cs typeface="Calibri"/>
                <a:sym typeface="Calibri"/>
              </a:rPr>
              <a:t> 생성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9"/>
          <p:cNvSpPr txBox="1"/>
          <p:nvPr/>
        </p:nvSpPr>
        <p:spPr>
          <a:xfrm>
            <a:off x="6573975" y="3087900"/>
            <a:ext cx="23244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이미지 데이터 특징 추출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ImgFeatureExtractor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9041900" y="3087900"/>
            <a:ext cx="26937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정형 데이터 특징 추출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TabularFeatureExtractor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9"/>
          <p:cNvSpPr txBox="1"/>
          <p:nvPr/>
        </p:nvSpPr>
        <p:spPr>
          <a:xfrm>
            <a:off x="7751474" y="3970488"/>
            <a:ext cx="24078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분류 모델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ClassificationModel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9"/>
          <p:cNvSpPr txBox="1"/>
          <p:nvPr/>
        </p:nvSpPr>
        <p:spPr>
          <a:xfrm>
            <a:off x="6307425" y="4853100"/>
            <a:ext cx="5295900" cy="83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사용자 정의 함수 train 사용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(model, optimizer, train_loder, val_loader 등의 정보로 학습 후, 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val_score가 가장 높은 model 반환</a:t>
            </a:r>
            <a:r>
              <a:rPr lang="ko-KR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9"/>
          <p:cNvCxnSpPr>
            <a:stCxn id="422" idx="2"/>
            <a:endCxn id="423" idx="0"/>
          </p:cNvCxnSpPr>
          <p:nvPr/>
        </p:nvCxnSpPr>
        <p:spPr>
          <a:xfrm>
            <a:off x="3256775" y="1811275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9"/>
          <p:cNvCxnSpPr>
            <a:stCxn id="424" idx="0"/>
            <a:endCxn id="424" idx="0"/>
          </p:cNvCxnSpPr>
          <p:nvPr/>
        </p:nvCxnSpPr>
        <p:spPr>
          <a:xfrm>
            <a:off x="3256775" y="26926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9"/>
          <p:cNvCxnSpPr>
            <a:stCxn id="423" idx="2"/>
            <a:endCxn id="424" idx="0"/>
          </p:cNvCxnSpPr>
          <p:nvPr/>
        </p:nvCxnSpPr>
        <p:spPr>
          <a:xfrm>
            <a:off x="3256775" y="2452050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9"/>
          <p:cNvCxnSpPr>
            <a:stCxn id="424" idx="2"/>
            <a:endCxn id="425" idx="0"/>
          </p:cNvCxnSpPr>
          <p:nvPr/>
        </p:nvCxnSpPr>
        <p:spPr>
          <a:xfrm>
            <a:off x="3256775" y="3308225"/>
            <a:ext cx="0" cy="52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9"/>
          <p:cNvSpPr txBox="1"/>
          <p:nvPr/>
        </p:nvSpPr>
        <p:spPr>
          <a:xfrm>
            <a:off x="6307300" y="6014475"/>
            <a:ext cx="52959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test_loader 생성 후 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best model로 predict 및 inference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9"/>
          <p:cNvCxnSpPr>
            <a:stCxn id="429" idx="2"/>
            <a:endCxn id="434" idx="0"/>
          </p:cNvCxnSpPr>
          <p:nvPr/>
        </p:nvCxnSpPr>
        <p:spPr>
          <a:xfrm flipH="1" rot="-5400000">
            <a:off x="8790675" y="5849100"/>
            <a:ext cx="3300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9"/>
          <p:cNvCxnSpPr>
            <a:stCxn id="426" idx="2"/>
            <a:endCxn id="428" idx="0"/>
          </p:cNvCxnSpPr>
          <p:nvPr/>
        </p:nvCxnSpPr>
        <p:spPr>
          <a:xfrm flipH="1" rot="-5400000">
            <a:off x="8212275" y="3227400"/>
            <a:ext cx="267000" cy="1219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9"/>
          <p:cNvCxnSpPr>
            <a:stCxn id="427" idx="2"/>
            <a:endCxn id="428" idx="0"/>
          </p:cNvCxnSpPr>
          <p:nvPr/>
        </p:nvCxnSpPr>
        <p:spPr>
          <a:xfrm rot="5400000">
            <a:off x="9538550" y="3120300"/>
            <a:ext cx="267000" cy="14334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9"/>
          <p:cNvCxnSpPr>
            <a:stCxn id="426" idx="0"/>
            <a:endCxn id="425" idx="3"/>
          </p:cNvCxnSpPr>
          <p:nvPr/>
        </p:nvCxnSpPr>
        <p:spPr>
          <a:xfrm rot="5400000">
            <a:off x="6039825" y="2449650"/>
            <a:ext cx="1058100" cy="2334600"/>
          </a:xfrm>
          <a:prstGeom prst="bentConnector4">
            <a:avLst>
              <a:gd fmla="val -22505" name="adj1"/>
              <a:gd fmla="val 6085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9"/>
          <p:cNvCxnSpPr>
            <a:stCxn id="425" idx="3"/>
            <a:endCxn id="427" idx="0"/>
          </p:cNvCxnSpPr>
          <p:nvPr/>
        </p:nvCxnSpPr>
        <p:spPr>
          <a:xfrm flipH="1" rot="10800000">
            <a:off x="5401475" y="3087788"/>
            <a:ext cx="4987200" cy="1058100"/>
          </a:xfrm>
          <a:prstGeom prst="bentConnector4">
            <a:avLst>
              <a:gd fmla="val 18122" name="adj1"/>
              <a:gd fmla="val 12249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9"/>
          <p:cNvCxnSpPr>
            <a:stCxn id="428" idx="2"/>
            <a:endCxn id="429" idx="0"/>
          </p:cNvCxnSpPr>
          <p:nvPr/>
        </p:nvCxnSpPr>
        <p:spPr>
          <a:xfrm>
            <a:off x="8955374" y="4586088"/>
            <a:ext cx="0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54104562f_3_76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g1b54104562f_3_76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g1b54104562f_3_76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1b54104562f_3_7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b54104562f_3_76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0" name="Google Shape;450;g1b54104562f_3_76"/>
          <p:cNvGraphicFramePr/>
          <p:nvPr/>
        </p:nvGraphicFramePr>
        <p:xfrm>
          <a:off x="605567" y="11759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{08581DD4-99CE-4CE9-8494-54E09206A82F}</a:tableStyleId>
              </a:tblPr>
              <a:tblGrid>
                <a:gridCol w="1800575"/>
                <a:gridCol w="1896400"/>
                <a:gridCol w="1896400"/>
                <a:gridCol w="1896400"/>
                <a:gridCol w="1896400"/>
                <a:gridCol w="1896400"/>
              </a:tblGrid>
              <a:tr h="56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[Baseline]_Multi-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</a:rPr>
                        <a:t>Modal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ko-KR" sz="1500">
                          <a:solidFill>
                            <a:srgbClr val="D9D9D9"/>
                          </a:solidFill>
                        </a:rPr>
                        <a:t>shufflenetV2_X2_추가학습(x)</a:t>
                      </a:r>
                      <a:endParaRPr sz="1500">
                        <a:solidFill>
                          <a:srgbClr val="D9D9D9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ko-KR" sz="1500">
                          <a:solidFill>
                            <a:srgbClr val="D9D9D9"/>
                          </a:solidFill>
                        </a:rPr>
                        <a:t>[Baseline]_EDA_csv</a:t>
                      </a:r>
                      <a:endParaRPr sz="1500">
                        <a:solidFill>
                          <a:srgbClr val="D9D9D9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ko-KR" sz="1500">
                          <a:solidFill>
                            <a:srgbClr val="D9D9D9"/>
                          </a:solidFill>
                        </a:rPr>
                        <a:t>04_ELU_IMG_</a:t>
                      </a:r>
                      <a:endParaRPr sz="1500">
                        <a:solidFill>
                          <a:srgbClr val="D9D9D9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ko-KR" sz="1500">
                          <a:solidFill>
                            <a:srgbClr val="D9D9D9"/>
                          </a:solidFill>
                        </a:rPr>
                        <a:t>[Baseline]_EDA_RGB_10ep_Dense</a:t>
                      </a:r>
                      <a:endParaRPr sz="1500">
                        <a:solidFill>
                          <a:srgbClr val="D9D9D9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Submission</a:t>
                      </a:r>
                      <a:r>
                        <a:rPr b="1" lang="ko-KR">
                          <a:solidFill>
                            <a:srgbClr val="3A3838"/>
                          </a:solidFill>
                        </a:rPr>
                        <a:t> Score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0.74149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0.73832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0.73862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0.73447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0.71864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Epoch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5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5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5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20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10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Learning rate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1e-4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1e-4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1e-4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1e-4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1e-4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Batch Size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16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16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16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10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16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Tabular preprocessing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O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O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Image preprocessing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X(원본 사용)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X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X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O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(resize 1024*1024)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X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Transfer Learning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Model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000000"/>
                          </a:solidFill>
                        </a:rPr>
                        <a:t>efficientnet_b0</a:t>
                      </a:r>
                      <a:endParaRPr b="1" sz="1600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shufflenetV2_X2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efficientnet_b0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efficientnet_b0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efficientnet_b0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Tabular feature extraction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linear layer 1024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linear layer 1024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linear layer 512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linear layer 2048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first linear layer 64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Image feature extraction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000000"/>
                          </a:solidFill>
                        </a:rPr>
                        <a:t>nn.linear(1000, 512)</a:t>
                      </a:r>
                      <a:endParaRPr b="1" sz="1600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nn.linear(1000, 512)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nn.linear(1000, 512)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nn.linear(1000, 512)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</a:rPr>
                        <a:t>nn.linear(1000, 512)</a:t>
                      </a:r>
                      <a:endParaRPr b="1">
                        <a:solidFill>
                          <a:srgbClr val="000000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Classification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in_features = 1536</a:t>
                      </a:r>
                      <a:endParaRPr b="1" sz="16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in_features = 1536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in_features = 1024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in_features = 2560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A3838"/>
                          </a:solidFill>
                        </a:rPr>
                        <a:t>in_features = 1024</a:t>
                      </a:r>
                      <a:endParaRPr b="1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102597227_1_7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g1b102597227_1_73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g1b102597227_1_73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1b102597227_1_7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b102597227_1_73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1b102597227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0" y="2249575"/>
            <a:ext cx="4929401" cy="23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b102597227_1_73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 데이터 특징 추출 모델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1b102597227_1_73"/>
          <p:cNvSpPr txBox="1"/>
          <p:nvPr/>
        </p:nvSpPr>
        <p:spPr>
          <a:xfrm>
            <a:off x="6983675" y="2062825"/>
            <a:ext cx="35574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backbone으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로 사전 학습된 이미지 분류 모델과 가중치를 사용 (e.g. EfficientNet)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사전학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습 모델에서 out_feature 수가 1000으로 학습되어 차원 수를 좀 더 줄이기 위해 embedding층을 추가하여 downsampling 진행 (1000 &gt; 512)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embedding 층은 분산된 데이터의 차원을 축소 시키기 위하여 사용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1b102597227_1_73"/>
          <p:cNvSpPr txBox="1"/>
          <p:nvPr/>
        </p:nvSpPr>
        <p:spPr>
          <a:xfrm>
            <a:off x="1329300" y="1880275"/>
            <a:ext cx="13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b54104562f_0_0"/>
          <p:cNvSpPr/>
          <p:nvPr/>
        </p:nvSpPr>
        <p:spPr>
          <a:xfrm>
            <a:off x="227398" y="2246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g1b54104562f_0_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g1b54104562f_0_0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b54104562f_0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b54104562f_0_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1b5410456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25" y="1607800"/>
            <a:ext cx="4325675" cy="3378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b54104562f_0_0"/>
          <p:cNvSpPr txBox="1"/>
          <p:nvPr/>
        </p:nvSpPr>
        <p:spPr>
          <a:xfrm>
            <a:off x="883250" y="4986000"/>
            <a:ext cx="105915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ImageNet-1K 데이터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셋 기준, baseline 모델에 사용되었던 EfficientNet이 비교적 모델 사이즈가 작음에도 불구하고 높은 정확도를 가짐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추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가 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습 시간을 고려하여 ShuffleNet, RegNetX16gf 등 학습 파라미터 수가 10M 이하인 모델들을 시도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해당 프로젝트의 1000개의 암 이미지 데이터에 관하여 추가학습의 영향을 비교하기 위해 추가학습을 진행하지 않고,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더 많은 모델들(e.g. EfficientNetB7)을 시도했으나, 모델의 성능이 떨어짐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baseline에 사용된 EfficientNetb0에 추가 학습을 시킨 모델이 제일 높은 성능을 보였음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b54104562f_0_0"/>
          <p:cNvSpPr txBox="1"/>
          <p:nvPr/>
        </p:nvSpPr>
        <p:spPr>
          <a:xfrm>
            <a:off x="1177325" y="1207600"/>
            <a:ext cx="35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이미지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 데이터 특징 추출 모델 - 전</a:t>
            </a: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이 학습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g1b54104562f_0_0"/>
          <p:cNvGrpSpPr/>
          <p:nvPr/>
        </p:nvGrpSpPr>
        <p:grpSpPr>
          <a:xfrm>
            <a:off x="4966125" y="1155873"/>
            <a:ext cx="6591876" cy="3797277"/>
            <a:chOff x="4976500" y="1309773"/>
            <a:chExt cx="6591876" cy="3797277"/>
          </a:xfrm>
        </p:grpSpPr>
        <p:pic>
          <p:nvPicPr>
            <p:cNvPr id="477" name="Google Shape;477;g1b54104562f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1650" y="1309773"/>
              <a:ext cx="6386726" cy="3181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g1b54104562f_0_0"/>
            <p:cNvPicPr preferRelativeResize="0"/>
            <p:nvPr/>
          </p:nvPicPr>
          <p:blipFill rotWithShape="1">
            <a:blip r:embed="rId5">
              <a:alphaModFix/>
            </a:blip>
            <a:srcRect b="0" l="0" r="11174" t="0"/>
            <a:stretch/>
          </p:blipFill>
          <p:spPr>
            <a:xfrm>
              <a:off x="5263300" y="4491450"/>
              <a:ext cx="6243676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g1b54104562f_0_0"/>
            <p:cNvSpPr/>
            <p:nvPr/>
          </p:nvSpPr>
          <p:spPr>
            <a:xfrm>
              <a:off x="4976500" y="3342300"/>
              <a:ext cx="207600" cy="8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g1b54104562f_0_0"/>
            <p:cNvSpPr/>
            <p:nvPr/>
          </p:nvSpPr>
          <p:spPr>
            <a:xfrm>
              <a:off x="4976500" y="4695375"/>
              <a:ext cx="207600" cy="8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1" name="Google Shape;481;g1b54104562f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5512" y="4799250"/>
              <a:ext cx="6179250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g1b54104562f_0_0"/>
            <p:cNvSpPr/>
            <p:nvPr/>
          </p:nvSpPr>
          <p:spPr>
            <a:xfrm>
              <a:off x="4976500" y="4986000"/>
              <a:ext cx="207600" cy="8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1b54104562f_0_0"/>
            <p:cNvSpPr/>
            <p:nvPr/>
          </p:nvSpPr>
          <p:spPr>
            <a:xfrm>
              <a:off x="4976500" y="3752850"/>
              <a:ext cx="207600" cy="8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g1b54104562f_0_0"/>
            <p:cNvSpPr/>
            <p:nvPr/>
          </p:nvSpPr>
          <p:spPr>
            <a:xfrm>
              <a:off x="4976500" y="3926000"/>
              <a:ext cx="207600" cy="86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eb97fdc86_2_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aeb97fdc86_2_0"/>
          <p:cNvSpPr txBox="1"/>
          <p:nvPr/>
        </p:nvSpPr>
        <p:spPr>
          <a:xfrm>
            <a:off x="1272026" y="4895850"/>
            <a:ext cx="10134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b="0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임파선은 암의 전이에 치명적인 역할을 하므로, 림프절 전이 여부에 따라 치료와 예후가 크게 좌우된다.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따라서 림프절 전이 여부와 전이 단계를 파악하는 것이 암의 치료와 진단에 매우 중요하므로 이에 기여한다.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aeb97fdc86_2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g1aeb97fdc86_2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g1aeb97fdc86_2_0"/>
          <p:cNvSpPr txBox="1"/>
          <p:nvPr/>
        </p:nvSpPr>
        <p:spPr>
          <a:xfrm>
            <a:off x="1164402" y="5419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</a:t>
            </a: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1aeb97fdc86_2_0"/>
          <p:cNvSpPr/>
          <p:nvPr/>
        </p:nvSpPr>
        <p:spPr>
          <a:xfrm>
            <a:off x="1272025" y="1356625"/>
            <a:ext cx="9881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주제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유방암 병리 슬라이드 영상과 임상 항목을 통한 유방암의 임파선 전이 여부 이진 분류 예측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aeb97fdc86_2_0"/>
          <p:cNvSpPr/>
          <p:nvPr/>
        </p:nvSpPr>
        <p:spPr>
          <a:xfrm>
            <a:off x="1272026" y="3752850"/>
            <a:ext cx="8230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b="0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활용 장비 및 재료(개발 환경 등)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Python을 기반으로 Pytorch, sklearn, cv2 등의 라이브러리 사용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1aeb97fdc86_2_0"/>
          <p:cNvSpPr/>
          <p:nvPr/>
        </p:nvSpPr>
        <p:spPr>
          <a:xfrm>
            <a:off x="1272025" y="2608513"/>
            <a:ext cx="9937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b="0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tabular data, image data에서 각각 특징을 추출하고 합쳐, 하나의 딥러닝 모델 사용을 통한 이진 분류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b102597227_3_9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g1b102597227_3_99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g1b102597227_3_99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102597227_3_9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b102597227_3_99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1b102597227_3_99"/>
          <p:cNvPicPr preferRelativeResize="0"/>
          <p:nvPr/>
        </p:nvPicPr>
        <p:blipFill rotWithShape="1">
          <a:blip r:embed="rId3">
            <a:alphaModFix/>
          </a:blip>
          <a:srcRect b="0" l="0" r="0" t="10666"/>
          <a:stretch/>
        </p:blipFill>
        <p:spPr>
          <a:xfrm>
            <a:off x="1260725" y="1607800"/>
            <a:ext cx="3975125" cy="45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102597227_3_99"/>
          <p:cNvSpPr txBox="1"/>
          <p:nvPr/>
        </p:nvSpPr>
        <p:spPr>
          <a:xfrm>
            <a:off x="1177325" y="1207600"/>
            <a:ext cx="35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이미지 데이터 특징 추출 모델 - 전이 학습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1b102597227_3_99"/>
          <p:cNvSpPr txBox="1"/>
          <p:nvPr/>
        </p:nvSpPr>
        <p:spPr>
          <a:xfrm>
            <a:off x="5992250" y="1659450"/>
            <a:ext cx="48393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MBConv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라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는 다수의 층을 묶어서 모듈화하여 블럭(MB)으로 구성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Compound scaling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을 통해 모델의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를 늘려 특징을 더 잘 잡아내는 개념을 사용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활성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화 함수로 sigmoid에 입력값(</a:t>
            </a:r>
            <a:r>
              <a:rPr i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)를 다시 곱해주는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Swish 함수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사용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MB의 채널이 적은 얇은층 사이에 채널 수가 많은 층을 배치하고 얇은층들을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skip connection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으로 연결한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Inverted Residual Block 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개념 사용</a:t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Squeeze and excitation(SE) 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층에서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각 channel에게 가중치를 부여</a:t>
            </a:r>
            <a:r>
              <a:rPr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하여 </a:t>
            </a:r>
            <a:r>
              <a:rPr b="1" lang="ko-KR" sz="13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사용될 channel 선택</a:t>
            </a:r>
            <a:endParaRPr b="1" sz="13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102597227_1_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g1b102597227_1_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g1b102597227_1_5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1b102597227_1_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b102597227_1_5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b102597227_1_5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 특징 추출 모델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g1b102597227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87" y="2073138"/>
            <a:ext cx="38883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b102597227_1_5"/>
          <p:cNvSpPr txBox="1"/>
          <p:nvPr/>
        </p:nvSpPr>
        <p:spPr>
          <a:xfrm>
            <a:off x="1554388" y="1685963"/>
            <a:ext cx="13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u="sng"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1" sz="12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1b102597227_1_5"/>
          <p:cNvSpPr txBox="1"/>
          <p:nvPr/>
        </p:nvSpPr>
        <p:spPr>
          <a:xfrm>
            <a:off x="6200288" y="2112750"/>
            <a:ext cx="46137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CNN 이미지 특징 추출 모델의 데이터를 같이 사용하여 분류를 진행하기 위해 신경망 모델 사용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EDA 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및 전처리된 정형 데이터를 입력받아 더 자세한 특징을 추출하기 위해 upsampling 진행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Char char="-"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feature: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&gt; 128 &gt; 256 &gt;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512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3가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지 층으로 구성: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Linear/Fully-connected - 연산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Batch Normalization - 정규화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eriod"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Activation(e.g.ReLU) - 활성화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b54104562f_0_11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5" name="Google Shape;515;g1b54104562f_0_1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g1b54104562f_0_11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b54104562f_0_1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b54104562f_0_11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1b54104562f_0_11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 특징 추출 모델 - Batch Normalization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1b54104562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400" y="2440200"/>
            <a:ext cx="6147674" cy="28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b54104562f_0_11"/>
          <p:cNvSpPr txBox="1"/>
          <p:nvPr/>
        </p:nvSpPr>
        <p:spPr>
          <a:xfrm>
            <a:off x="6962900" y="2144400"/>
            <a:ext cx="39828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각 계층에서 feature를 입력받아 fully-connected층의 연산을 거처 활성화 함수를 적용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학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습 과정에서 연산(FC)을 거친 뒤 활성화 함수 적용 결과, 계층 별로 입력 데이터/feature의 분포가 달라짐으로 인해 내부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공변량 변화(internal covariate shift)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가 일어남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연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산 전/후에 데이터 간 분포가 상이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하여 불특정다수의 노드가 비활성화되어 모델의 성능을 저하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b102597227_3_3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g1b102597227_3_33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g1b102597227_3_33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b102597227_3_3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b102597227_3_33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1b102597227_3_33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 특징 추출 모델 - Batch Normalization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g1b102597227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2464766"/>
            <a:ext cx="5683799" cy="257617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b102597227_3_33"/>
          <p:cNvSpPr txBox="1"/>
          <p:nvPr/>
        </p:nvSpPr>
        <p:spPr>
          <a:xfrm>
            <a:off x="8213400" y="1999950"/>
            <a:ext cx="31992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Batch 단위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로 학습을 하면 추가적으로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batch 단위별로 데이터의 분포가 상이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입력 데이터의 분포가 점점 달라지면서 층을 통과할수록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output의 값이 실제값과 멀어짐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-&gt; 정확도 저하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따라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서 batch normalization층을 통해 각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배치별로 평균과 분산을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조정하여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가우시안/정규 분포로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정규화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g1b102597227_3_33"/>
          <p:cNvGrpSpPr/>
          <p:nvPr/>
        </p:nvGrpSpPr>
        <p:grpSpPr>
          <a:xfrm>
            <a:off x="5981575" y="2594575"/>
            <a:ext cx="2231823" cy="2316550"/>
            <a:chOff x="6277000" y="2502000"/>
            <a:chExt cx="2231823" cy="2316550"/>
          </a:xfrm>
        </p:grpSpPr>
        <p:pic>
          <p:nvPicPr>
            <p:cNvPr id="535" name="Google Shape;535;g1b102597227_3_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91898" y="2502000"/>
              <a:ext cx="2216925" cy="231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g1b102597227_3_33"/>
            <p:cNvSpPr/>
            <p:nvPr/>
          </p:nvSpPr>
          <p:spPr>
            <a:xfrm>
              <a:off x="6277000" y="4596200"/>
              <a:ext cx="414900" cy="20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b54104562f_0_70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g1b54104562f_0_7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g1b54104562f_0_70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1b54104562f_0_7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b54104562f_0_7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1b54104562f_0_70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 특징 추출 모델 - Activation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1b54104562f_0_70"/>
          <p:cNvSpPr txBox="1"/>
          <p:nvPr/>
        </p:nvSpPr>
        <p:spPr>
          <a:xfrm>
            <a:off x="1270925" y="5147025"/>
            <a:ext cx="9934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Sigmoid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또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는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Tanh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과 같은 함수는 은닉층에서 사용하면 역전파 과정에서 기울기가 0에 가까운 값이 누적해서 곱해지게 되어 앞단 노드들의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기울기 소실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발생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따라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서 은닉층에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함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수 사용 - 하지만 음수 영역에서 기울기가 0이 되어 노드가 완전히 비활성화되는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dying ReLU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발생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이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를 보완하기 위해 새로운 ReLU 계열의 활성화 함수들이 연구되었음(e.g.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ELU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GELU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SELU, 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etc.)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g1b54104562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25" y="1685975"/>
            <a:ext cx="5106900" cy="31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b54104562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125" y="1273938"/>
            <a:ext cx="2271325" cy="175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b54104562f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762" y="3139202"/>
            <a:ext cx="2266044" cy="17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b54104562f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5500" y="1370325"/>
            <a:ext cx="2743743" cy="17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b54104562f_0_70"/>
          <p:cNvPicPr preferRelativeResize="0"/>
          <p:nvPr/>
        </p:nvPicPr>
        <p:blipFill rotWithShape="1">
          <a:blip r:embed="rId7">
            <a:alphaModFix/>
          </a:blip>
          <a:srcRect b="7063" l="3679" r="0" t="0"/>
          <a:stretch/>
        </p:blipFill>
        <p:spPr>
          <a:xfrm>
            <a:off x="9175500" y="3106175"/>
            <a:ext cx="2579600" cy="18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102597227_3_76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g1b102597227_3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75" y="2171150"/>
            <a:ext cx="3888300" cy="36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g1b102597227_3_76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g1b102597227_3_76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1b102597227_3_7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b102597227_3_76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b102597227_3_76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정형 데이터 특징 추출 모델 - 변경점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1b102597227_3_76"/>
          <p:cNvSpPr txBox="1"/>
          <p:nvPr/>
        </p:nvSpPr>
        <p:spPr>
          <a:xfrm>
            <a:off x="792075" y="1844913"/>
            <a:ext cx="210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 u="sng"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b="1" sz="11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1b102597227_3_76"/>
          <p:cNvSpPr txBox="1"/>
          <p:nvPr/>
        </p:nvSpPr>
        <p:spPr>
          <a:xfrm>
            <a:off x="8737050" y="2467650"/>
            <a:ext cx="27930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다양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한 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ReLU계열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의 활성화 함수를 시도(e.g.GELU, ELU, etc.)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모델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층의 수를 조정하며 모델에서 학습하는 특징의 수를 조절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FC, BatchNorm, Activation층을 다 같이 추가 또는 제거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1b102597227_3_76"/>
          <p:cNvSpPr/>
          <p:nvPr/>
        </p:nvSpPr>
        <p:spPr>
          <a:xfrm>
            <a:off x="1584425" y="4631325"/>
            <a:ext cx="2959800" cy="149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g1b102597227_3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625" y="2171150"/>
            <a:ext cx="3796037" cy="3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b102597227_3_76"/>
          <p:cNvSpPr/>
          <p:nvPr/>
        </p:nvSpPr>
        <p:spPr>
          <a:xfrm>
            <a:off x="1584425" y="3317700"/>
            <a:ext cx="999000" cy="22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b102597227_3_76"/>
          <p:cNvSpPr/>
          <p:nvPr/>
        </p:nvSpPr>
        <p:spPr>
          <a:xfrm>
            <a:off x="5468575" y="3157350"/>
            <a:ext cx="652500" cy="22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" name="Google Shape;570;g1b102597227_3_76"/>
          <p:cNvCxnSpPr>
            <a:stCxn id="568" idx="3"/>
            <a:endCxn id="569" idx="1"/>
          </p:cNvCxnSpPr>
          <p:nvPr/>
        </p:nvCxnSpPr>
        <p:spPr>
          <a:xfrm flipH="1" rot="10800000">
            <a:off x="2583425" y="3268800"/>
            <a:ext cx="2885100" cy="16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g1b102597227_3_76"/>
          <p:cNvSpPr/>
          <p:nvPr/>
        </p:nvSpPr>
        <p:spPr>
          <a:xfrm>
            <a:off x="5468700" y="4282450"/>
            <a:ext cx="3018000" cy="621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g1b102597227_3_76"/>
          <p:cNvCxnSpPr>
            <a:stCxn id="566" idx="3"/>
            <a:endCxn id="571" idx="1"/>
          </p:cNvCxnSpPr>
          <p:nvPr/>
        </p:nvCxnSpPr>
        <p:spPr>
          <a:xfrm flipH="1" rot="10800000">
            <a:off x="4544225" y="4593225"/>
            <a:ext cx="924600" cy="1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102597227_3_60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g1b102597227_3_60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9" name="Google Shape;579;g1b102597227_3_60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b102597227_3_6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b102597227_3_6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1b102597227_3_60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활성화함수 결과(Val Score) 비교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3" name="Google Shape;583;g1b102597227_3_60"/>
          <p:cNvGraphicFramePr/>
          <p:nvPr/>
        </p:nvGraphicFramePr>
        <p:xfrm>
          <a:off x="1416350" y="210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{0F632EB2-37D0-4910-B957-7B1760179303}</a:tableStyleId>
              </a:tblPr>
              <a:tblGrid>
                <a:gridCol w="1975175"/>
                <a:gridCol w="1435650"/>
                <a:gridCol w="1435650"/>
                <a:gridCol w="1435650"/>
              </a:tblGrid>
              <a:tr h="39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Activation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Last Epoch</a:t>
                      </a:r>
                      <a:endParaRPr b="1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Max Achieved</a:t>
                      </a:r>
                      <a:endParaRPr b="1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Average</a:t>
                      </a:r>
                      <a:endParaRPr b="1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LeakyReLU[baseline]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77.892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77.892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74.228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LeakyReLU(reduced)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75.758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76.540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75.286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ELU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75.706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0000"/>
                          </a:solidFill>
                        </a:rPr>
                        <a:t>80.390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75.958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ELU(added)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76.768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79.884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rgbClr val="FF0000"/>
                          </a:solidFill>
                        </a:rPr>
                        <a:t>77.997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GELU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77.249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77.679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74.743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GELU(reduced)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75.485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77.422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75.806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GELU(added)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78.304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78.435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76.896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SELU(added)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72.826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74.960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73.193</a:t>
                      </a:r>
                      <a:endParaRPr sz="12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g1b102597227_3_60"/>
          <p:cNvSpPr txBox="1"/>
          <p:nvPr/>
        </p:nvSpPr>
        <p:spPr>
          <a:xfrm>
            <a:off x="8259800" y="2434350"/>
            <a:ext cx="2727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val score 기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준, 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활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성 함수 비교 결과 ELU가 max 점수와 평균 점수가 가장 높아 ELU 함수 사용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신경망 모델의 층을 늘렸을 때 max 점수는 큰 차이가 없었지만 평균 점수는 증가함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102597227_1_9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g1b102597227_1_9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g1b102597227_1_97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모델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1b102597227_1_9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1b102597227_1_97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1b102597227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75" y="2001475"/>
            <a:ext cx="5537975" cy="35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b102597227_1_97"/>
          <p:cNvSpPr txBox="1"/>
          <p:nvPr/>
        </p:nvSpPr>
        <p:spPr>
          <a:xfrm>
            <a:off x="6931775" y="2161500"/>
            <a:ext cx="4149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이미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지 특징 추출 모델과 정형 데이터 특징 추출 모델을 통해 나온 feature들을 합친 신경망 분류 모델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concatenation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을 사용하여 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지 특징 추출 모델(out_feature=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512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 +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정형 데이터 특징 추출 모델(out_feature=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 =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1536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· 이진분류 결과값(암 임파선 전이 여부)을 구하기 위해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1536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개의 feature로 축소하여 sigmoid함수를 통해 분류</a:t>
            </a:r>
            <a:endParaRPr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b102597227_1_97"/>
          <p:cNvSpPr txBox="1"/>
          <p:nvPr/>
        </p:nvSpPr>
        <p:spPr>
          <a:xfrm>
            <a:off x="1177325" y="1207588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Calibri"/>
                <a:ea typeface="Calibri"/>
                <a:cs typeface="Calibri"/>
                <a:sym typeface="Calibri"/>
              </a:rPr>
              <a:t>분류 모델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1b102597227_1_97"/>
          <p:cNvSpPr/>
          <p:nvPr/>
        </p:nvSpPr>
        <p:spPr>
          <a:xfrm>
            <a:off x="2106175" y="3320050"/>
            <a:ext cx="3548400" cy="400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1b102597227_1_97"/>
          <p:cNvSpPr/>
          <p:nvPr/>
        </p:nvSpPr>
        <p:spPr>
          <a:xfrm>
            <a:off x="1812425" y="4655200"/>
            <a:ext cx="4599300" cy="200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b102597227_3_2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1b102597227_3_22"/>
          <p:cNvSpPr txBox="1"/>
          <p:nvPr/>
        </p:nvSpPr>
        <p:spPr>
          <a:xfrm>
            <a:off x="1109875" y="1197750"/>
            <a:ext cx="105519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Calibri"/>
              <a:buChar char="●"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아쉬웠던 부분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제한된 리소스로 인해 용량이 큰 모델들을 사용하여 추가학습을 시도해보지 못해 아쉽다.(Out Of Memory)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특징 추출 부분에서 WSI(Whole Slide Imaging)와 MIL(Multi Instance Learning)을 구현해 보지 못해 아쉽다.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조직 병리학 이미지에 대한 지식(의료 도메인)이 부족하여 이미지 프로세싱에서의 어려움과 모델링에서 다양한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커스텀을 시도하지 못해 아쉽다.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이전에 다뤄보았던 tensorflow가 아닌, 새로운 프레임워크 pytorch로 구성하다보니 부족한 점이 많아 구성에 어려움이 많았다.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다른 참여 팀들과 달리 늦게 경진대회에 참여하게 되어 시간이 조급했고, 연구결과를 더욱 세부적으로 기록하며 점진적으로 구성했어야 하지만 미흡한 부분이 있어 아쉬웠다.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각 Score도 팀 단위로 공유되어야 한다는 사실을 깨달았다.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아직까지는 원하는 것을 자유자재로 구현할 역량이 없다는 사실이 아쉬웠다.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5" name="Google Shape;605;g1b102597227_3_22"/>
          <p:cNvCxnSpPr/>
          <p:nvPr/>
        </p:nvCxnSpPr>
        <p:spPr>
          <a:xfrm>
            <a:off x="3683732" y="790307"/>
            <a:ext cx="8204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6" name="Google Shape;606;g1b102597227_3_2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1b102597227_3_22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b="1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b54104562f_1_1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g1b54104562f_1_13"/>
          <p:cNvCxnSpPr/>
          <p:nvPr/>
        </p:nvCxnSpPr>
        <p:spPr>
          <a:xfrm>
            <a:off x="3683732" y="790307"/>
            <a:ext cx="82044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g1b54104562f_1_1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b54104562f_1_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b="1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1b54104562f_1_13"/>
          <p:cNvSpPr txBox="1"/>
          <p:nvPr/>
        </p:nvSpPr>
        <p:spPr>
          <a:xfrm>
            <a:off x="1109875" y="1103678"/>
            <a:ext cx="10854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Calibri"/>
              <a:buChar char="●"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좋았던 부분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두가지 타입의 학습 데이터 특징 추출에 사용된 신경망 모델을 합쳐 분류를 하는 Multi-Modal 모델을 알 수 있었다.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프로세싱에 다양한 처리 방법, 이미지 특징 추출에 다양한 전이학습 모델을 적용해볼 수 있었다.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사전학습모델을 사용한다고 하더라도, 사전학습모델까지 역전파 학습 시키는 것이 시간만 더 늘어나고 성능이 잘 안나올 수도 있다는 사실을 깨달았다.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팀으로 작업하면서도 각자가 맡은 부분에 대한 진행,  모델링은 모두가 진행하면서 부족한 부분을 깨달아가는 과정이었다고 생각한다.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현재 역량을 알아볼 수 있는 좋은 기회였던 것 같다.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다음에도 대회에 참여한다면 기록과 정리, 결과 등 모든 부분에 있어서 나아질 것이라 확신한다. 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227351" y="224646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5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5"/>
          <p:cNvSpPr txBox="1"/>
          <p:nvPr/>
        </p:nvSpPr>
        <p:spPr>
          <a:xfrm>
            <a:off x="1164401" y="541950"/>
            <a:ext cx="44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프로젝트팀 구성 및 역할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" name="Google Shape;109;p5"/>
          <p:cNvGraphicFramePr/>
          <p:nvPr/>
        </p:nvGraphicFramePr>
        <p:xfrm>
          <a:off x="1271464" y="2329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{08581DD4-99CE-4CE9-8494-54E09206A82F}</a:tableStyleId>
              </a:tblPr>
              <a:tblGrid>
                <a:gridCol w="1239325"/>
                <a:gridCol w="973750"/>
                <a:gridCol w="3718000"/>
                <a:gridCol w="3718000"/>
              </a:tblGrid>
              <a:tr h="2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/>
                        <a:t>이름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역할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담당 업무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공동업무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권진욱</a:t>
                      </a:r>
                      <a:endParaRPr b="0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Image data 전처리 및 EDA</a:t>
                      </a:r>
                      <a:endParaRPr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전이여부 판별 모델링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류제욱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Tabular data 특징 추출 탐색</a:t>
                      </a:r>
                      <a:endParaRPr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8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송일수</a:t>
                      </a:r>
                      <a:endParaRPr b="0" sz="18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Image data 특징 추출 탐색</a:t>
                      </a:r>
                      <a:endParaRPr b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vMerge="1"/>
              </a:tr>
              <a:tr h="5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전대광</a:t>
                      </a:r>
                      <a:endParaRPr sz="1800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팀원</a:t>
                      </a:r>
                      <a:endParaRPr sz="1600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"/>
                        <a:buNone/>
                      </a:pPr>
                      <a:r>
                        <a:rPr b="1" lang="ko-KR" sz="16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>
                          <a:solidFill>
                            <a:srgbClr val="3A3838"/>
                          </a:solidFill>
                        </a:rPr>
                        <a:t>Tabular data  전처리 및 EDA</a:t>
                      </a:r>
                      <a:endParaRPr sz="160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5" name="Google Shape;115;p6"/>
          <p:cNvGraphicFramePr/>
          <p:nvPr/>
        </p:nvGraphicFramePr>
        <p:xfrm>
          <a:off x="1062842" y="13534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{08581DD4-99CE-4CE9-8494-54E09206A82F}</a:tableStyleId>
              </a:tblPr>
              <a:tblGrid>
                <a:gridCol w="1779350"/>
                <a:gridCol w="2363900"/>
                <a:gridCol w="3824350"/>
                <a:gridCol w="2185525"/>
              </a:tblGrid>
              <a:tr h="65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구분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기간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활동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비고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10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사전 기획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 및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데이터 전처리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11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17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목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) ~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11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24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(금)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프로젝트 기획 및 주제 선정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Baseline Model 분석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데이터 전처리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모델링</a:t>
                      </a:r>
                      <a:endParaRPr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11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28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12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2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(금)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다방면의 데이터 전처리 사용 및 테스트</a:t>
                      </a:r>
                      <a:endParaRPr b="1" sz="1500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HP 튜닝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9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대회 종료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12/5(월)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최종 제출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5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보완점 체크 및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성능 향상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12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5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12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9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(금)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개선 방향 논의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>
                          <a:solidFill>
                            <a:srgbClr val="3A3838"/>
                          </a:solidFill>
                        </a:rPr>
                        <a:t>개선 모델 테스트</a:t>
                      </a:r>
                      <a:endParaRPr i="1" sz="1500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6" name="Google Shape;116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1164401" y="541950"/>
            <a:ext cx="463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</a:t>
            </a:r>
            <a:r>
              <a:rPr b="1" lang="ko-KR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학습 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및 테스트 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 소개 (Train/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set)</a:t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942250" y="1944600"/>
            <a:ext cx="5153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유방암 환자의 전이여부 검사 결과 항목과 환자 개인정보, 병리학 이미지 경로 등이 입력된 28개 컬럼의 데이터</a:t>
            </a:r>
            <a:b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</a:t>
            </a: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28개 컬럼 : ID, img_path, mask_path(Just train set), 나이, 수술연월일, 진단명, 암의위치, 암의개수, 암의장경, NG, HG, HG_score1, HG_score2, HG_score3, DCIS_or_LCIS 여부, DCIS_or_LCIS_type, T_category, ER, ER_Allred_score, PR, PR_Allred_score, KI-67_LI_percent, HER2, HER2_IHC, HER2_SISH, HER2_SISH_ratio, BRCA_mutation, N_categort(Just train set)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 Rows : 1000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8"/>
          <p:cNvCxnSpPr>
            <a:stCxn id="130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8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875" y="1294300"/>
            <a:ext cx="5153701" cy="257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875" y="3865025"/>
            <a:ext cx="5153699" cy="253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51e22f974_2_7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b51e22f974_2_74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학습 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및 테스트 이미지데이터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소개 (Train/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test 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set)</a:t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b51e22f974_2_74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g1b51e22f974_2_74"/>
          <p:cNvCxnSpPr>
            <a:stCxn id="141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g1b51e22f974_2_7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b51e22f974_2_74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b51e22f974_2_74"/>
          <p:cNvSpPr txBox="1"/>
          <p:nvPr/>
        </p:nvSpPr>
        <p:spPr>
          <a:xfrm>
            <a:off x="942250" y="1944600"/>
            <a:ext cx="515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유방암 환자의 병리 슬라이드 이미지 사용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이미지 크기 : height max 8299 / width max 3991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b51e22f974_2_74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1b51e22f974_2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38" y="2834213"/>
            <a:ext cx="47529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b51e22f974_2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175" y="1718125"/>
            <a:ext cx="4162929" cy="20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b51e22f974_2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2200" y="2985450"/>
            <a:ext cx="3155727" cy="24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b51e22f974_2_74"/>
          <p:cNvPicPr preferRelativeResize="0"/>
          <p:nvPr/>
        </p:nvPicPr>
        <p:blipFill rotWithShape="1">
          <a:blip r:embed="rId6">
            <a:alphaModFix/>
          </a:blip>
          <a:srcRect b="5006" l="0" r="0" t="0"/>
          <a:stretch/>
        </p:blipFill>
        <p:spPr>
          <a:xfrm>
            <a:off x="6513500" y="3608400"/>
            <a:ext cx="2820025" cy="272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ef910c785_0_1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aef910c785_0_19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설명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aef910c785_0_19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aef910c785_0_1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aef910c785_0_19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1aef910c785_0_19"/>
          <p:cNvSpPr txBox="1"/>
          <p:nvPr/>
        </p:nvSpPr>
        <p:spPr>
          <a:xfrm>
            <a:off x="942253" y="1731200"/>
            <a:ext cx="104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** 숫자형 데이터 : 나이, 암의장경, ER_Allred_score, PR_Allred_score, KI-67_LI_percent, HER2_SISH_ratio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aef910c785_0_19"/>
          <p:cNvSpPr txBox="1"/>
          <p:nvPr/>
        </p:nvSpPr>
        <p:spPr>
          <a:xfrm>
            <a:off x="942253" y="2114325"/>
            <a:ext cx="10466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나이 : 환자 나이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암의 장경 : 암의 Size(mm), 여러 개의 암일 경우 가장 큰 종양의 장경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ER_Allred_score / PR_Allred_score : Allred 점수를 통해 양성 또는 음성으로 분류하였으며, 비율점수(범위 0~5점)와 강도점수(범위 0~3점)의 합으로 Allred 점수를 계산.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KI-67_LI_percent : 유방암 조직의 세포증식 수치를 나타내는 척도(높을수록 증식 세포수가 높기 때문에 증식속도가 빨라질 가능성이 높음. 정수 범위 0 ~ 100)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HER2_SISH_ratio : HER2_SISH 검사의 결과를 소수점 첫째자리까지 숫자로 기입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g1aef910c785_0_19"/>
          <p:cNvCxnSpPr>
            <a:stCxn id="161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g1aef910c785_0_19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51e22f974_2_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b51e22f974_2_2"/>
          <p:cNvSpPr txBox="1"/>
          <p:nvPr/>
        </p:nvSpPr>
        <p:spPr>
          <a:xfrm>
            <a:off x="1127472" y="1294309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설명</a:t>
            </a:r>
            <a:endParaRPr b="1"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b51e22f974_2_2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b51e22f974_2_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b51e22f974_2_2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b51e22f974_2_2"/>
          <p:cNvSpPr txBox="1"/>
          <p:nvPr/>
        </p:nvSpPr>
        <p:spPr>
          <a:xfrm>
            <a:off x="942253" y="1731200"/>
            <a:ext cx="1046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** 범주형 데이터 : 진단명, 암의 위치, 암의개수, NG, HG, HG_score_1, HG_score_2, HG_score_3, DCIS_or_LCIS_여부,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DCIS_or_LCIS_type, T_category, ER, PR, HER2, HER2_IHC, HER2_SISH, BRCA_mutation, N_category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b51e22f974_2_2"/>
          <p:cNvSpPr txBox="1"/>
          <p:nvPr/>
        </p:nvSpPr>
        <p:spPr>
          <a:xfrm>
            <a:off x="942253" y="2495325"/>
            <a:ext cx="10466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진단명 : Ductal(젖관암종) / Lobular(소엽성 상피내암) / Mucinous(점액암) / other(기타) 4개 범주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암의위치 : Right(우측) / Left(좌측) / Both(둘다) 3개 범주 분류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암의개수 : Single(한개) / Multiple(두개이상)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NG(Nuclear grade) : 핵의 모양에 대한 분화도. NG1/NG2/NG3 3개 범주 분류. 숫자가 커질수록 정상에서 멀어짐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				분화도가 나쁘면 성장이 빠르고 공격적인 암세포임.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HG(Histologic grade) : 조직 분화도. HG1/HG2/HG3/not grade 4개 범주 분류.  HG_score들의 합산 점수 산출 결과이며,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분화도가 좋을수록 합산 점수가 낮다.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· HG_score_1/2/3 : Tubule formation(세뇨관으로 형성되는 암세포 비율) / Nuclear Pleomorphism(정상세포의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핵과의 차이점) / Mitotic Rate(암세포의 증식 또는 분열 속도), 점수가 낮을수록 정상에 가까움.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1b51e22f974_2_2"/>
          <p:cNvCxnSpPr>
            <a:stCxn id="174" idx="3"/>
          </p:cNvCxnSpPr>
          <p:nvPr/>
        </p:nvCxnSpPr>
        <p:spPr>
          <a:xfrm>
            <a:off x="4924025" y="975525"/>
            <a:ext cx="6963900" cy="51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g1b51e22f974_2_2"/>
          <p:cNvSpPr txBox="1"/>
          <p:nvPr/>
        </p:nvSpPr>
        <p:spPr>
          <a:xfrm>
            <a:off x="1177325" y="821625"/>
            <a:ext cx="37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데이터셋 소개 및 설명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2014-04-29T00:37:20Z</dcterms:created>
  <dc:creator>김다은</dc:creator>
</cp:coreProperties>
</file>